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84" r:id="rId5"/>
    <p:sldId id="286" r:id="rId6"/>
    <p:sldId id="287" r:id="rId7"/>
    <p:sldId id="285" r:id="rId8"/>
    <p:sldId id="289" r:id="rId9"/>
    <p:sldId id="275" r:id="rId10"/>
    <p:sldId id="269" r:id="rId11"/>
    <p:sldId id="265" r:id="rId12"/>
    <p:sldId id="267" r:id="rId13"/>
    <p:sldId id="268" r:id="rId14"/>
    <p:sldId id="266" r:id="rId15"/>
    <p:sldId id="273" r:id="rId16"/>
    <p:sldId id="272" r:id="rId17"/>
    <p:sldId id="259" r:id="rId18"/>
    <p:sldId id="280" r:id="rId19"/>
    <p:sldId id="278" r:id="rId20"/>
    <p:sldId id="261" r:id="rId21"/>
    <p:sldId id="270" r:id="rId22"/>
    <p:sldId id="279" r:id="rId23"/>
    <p:sldId id="281" r:id="rId24"/>
    <p:sldId id="260" r:id="rId25"/>
    <p:sldId id="264" r:id="rId26"/>
    <p:sldId id="274" r:id="rId27"/>
    <p:sldId id="276" r:id="rId28"/>
    <p:sldId id="290" r:id="rId29"/>
    <p:sldId id="277" r:id="rId30"/>
    <p:sldId id="291" r:id="rId31"/>
    <p:sldId id="262" r:id="rId32"/>
    <p:sldId id="282" r:id="rId33"/>
    <p:sldId id="29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48291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593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9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78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02346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085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5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432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09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3532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420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F52EC2F-4A12-4CF2-95B7-C2F4AA52B8B2}" type="datetimeFigureOut">
              <a:rPr lang="tr-TR" smtClean="0"/>
              <a:t>25.12.2023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A6CBF18-EADD-4AB6-BFBE-8CF248B08740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393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yokatlas.yok.gov.t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yokatlas.yok.gov.tr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yokatlas.yok.gov.tr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hyperlink" Target="https://yokatlas.yok.gov.t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yokatlas.yok.gov.tr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linkedin.com/redir/redirect?url=https://www.researchgate.net/publication/371938732_Decision-Making_Mechanism_in_Behavioral_Economics_The_Decoy_Effect&amp;urlhash=vcT6&amp;trk=public_profile_publication-titl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362425" y="949568"/>
            <a:ext cx="6056460" cy="2081273"/>
          </a:xfrm>
        </p:spPr>
        <p:txBody>
          <a:bodyPr/>
          <a:lstStyle/>
          <a:p>
            <a:r>
              <a:rPr lang="tr-TR" sz="6600" dirty="0"/>
              <a:t/>
            </a:r>
            <a:br>
              <a:rPr lang="tr-TR" sz="6600" dirty="0"/>
            </a:br>
            <a:r>
              <a:rPr lang="tr-TR" sz="6600" dirty="0"/>
              <a:t/>
            </a:r>
            <a:br>
              <a:rPr lang="tr-TR" sz="6600" dirty="0"/>
            </a:br>
            <a:r>
              <a:rPr lang="tr-TR" sz="6600" dirty="0"/>
              <a:t/>
            </a:r>
            <a:br>
              <a:rPr lang="tr-TR" sz="6600" dirty="0"/>
            </a:br>
            <a:r>
              <a:rPr lang="tr-TR" sz="6600" dirty="0"/>
              <a:t/>
            </a:r>
            <a:br>
              <a:rPr lang="tr-TR" sz="6600" dirty="0"/>
            </a:br>
            <a:r>
              <a:rPr lang="tr-TR" sz="6600" dirty="0"/>
              <a:t/>
            </a:r>
            <a:br>
              <a:rPr lang="tr-TR" sz="6600" dirty="0"/>
            </a:br>
            <a:r>
              <a:rPr lang="tr-TR" sz="3200" dirty="0"/>
              <a:t>2023-2024 AKADEMİK YILI İKTİSAT FAKÜLTESİ </a:t>
            </a:r>
            <a:br>
              <a:rPr lang="tr-TR" sz="3200" dirty="0"/>
            </a:br>
            <a:r>
              <a:rPr lang="tr-TR" sz="3200" dirty="0" smtClean="0"/>
              <a:t>AKADEMİK GENEL KURUL</a:t>
            </a:r>
            <a:endParaRPr lang="tr-TR" sz="32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C3E9A69-3299-ECE8-4ECC-DE88D6971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43" y="1115353"/>
            <a:ext cx="2851704" cy="133355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930ACB7-6921-7AB0-90CC-841260619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82" y="3687764"/>
            <a:ext cx="3388475" cy="299200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A0CB575-ADA4-1A4F-CC88-222796EDB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>
          <a:xfrm>
            <a:off x="1449097" y="3762753"/>
            <a:ext cx="4232917" cy="28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ÇALIŞMA EKONOMİSİ VE ENDÜSTRİ İLİŞKİLERİ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117599" y="6205210"/>
            <a:ext cx="343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Kaynak: </a:t>
            </a:r>
            <a:r>
              <a:rPr lang="tr-TR" sz="1100" dirty="0">
                <a:hlinkClick r:id="rId2"/>
              </a:rPr>
              <a:t>https://yokatlas.yok.gov.tr</a:t>
            </a:r>
            <a:endParaRPr lang="tr-TR" sz="11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62" y="2019993"/>
            <a:ext cx="9987076" cy="38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EKONOMETRİ BÖLÜMÜ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117599" y="6205210"/>
            <a:ext cx="343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Kaynak: </a:t>
            </a:r>
            <a:r>
              <a:rPr lang="tr-TR" sz="1100" dirty="0">
                <a:hlinkClick r:id="rId2"/>
              </a:rPr>
              <a:t>https://yokatlas.yok.gov.tr</a:t>
            </a:r>
            <a:endParaRPr lang="tr-TR" sz="11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38349"/>
            <a:ext cx="10336502" cy="47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İNGİLİZCE İKTİSAT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117599" y="6205210"/>
            <a:ext cx="343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Kaynak: </a:t>
            </a:r>
            <a:r>
              <a:rPr lang="tr-TR" sz="1100" dirty="0">
                <a:hlinkClick r:id="rId2"/>
              </a:rPr>
              <a:t>https://yokatlas.yok.gov.tr</a:t>
            </a:r>
            <a:endParaRPr lang="tr-TR" sz="1100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428750"/>
            <a:ext cx="11080759" cy="46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TÜRKÇE İKTİSAT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117599" y="6205210"/>
            <a:ext cx="343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Kaynak: </a:t>
            </a:r>
            <a:r>
              <a:rPr lang="tr-TR" sz="1100" dirty="0">
                <a:hlinkClick r:id="rId2"/>
              </a:rPr>
              <a:t>https://yokatlas.yok.gov.tr</a:t>
            </a:r>
            <a:endParaRPr lang="tr-TR" sz="11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3" y="1255222"/>
            <a:ext cx="9919594" cy="46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MALİYE BÖLÜMÜ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117599" y="6205210"/>
            <a:ext cx="343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Kaynak: </a:t>
            </a:r>
            <a:r>
              <a:rPr lang="tr-TR" sz="1100" dirty="0">
                <a:hlinkClick r:id="rId2"/>
              </a:rPr>
              <a:t>https://yokatlas.yok.gov.tr</a:t>
            </a:r>
            <a:endParaRPr lang="tr-TR" sz="11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9" y="1368594"/>
            <a:ext cx="10648071" cy="48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ÖĞRENCİLERİMİZİN BAŞARILARI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594465" y="1881306"/>
            <a:ext cx="5295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25-26 Mayıs 2023 tarihlerinde düzenlenen Ege Üniversitesi 25. Uluslararası İktisat Öğrencileri Kongresi'nde Zeynep Eğilmez ve Berkin Okyar "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Decision-Making Mechanism in Behavioral Economics: The Decoy Effect"/>
              </a:rPr>
              <a:t>Decision-Making Mechanism in Behavioral Economics: The Decoy Effect</a:t>
            </a:r>
            <a:r>
              <a:rPr lang="tr-T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başlıklı çalışmaları ile lisans öğrencileri arasında en iyi makale ödülünü aldılar.</a:t>
            </a:r>
          </a:p>
        </p:txBody>
      </p:sp>
      <p:pic>
        <p:nvPicPr>
          <p:cNvPr id="11266" name="Picture 2" descr="http://kongreikt.ege.edu.tr/wp-content/uploads/2023/03/123123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41" y="1978461"/>
            <a:ext cx="3607724" cy="44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67798" y="69948"/>
            <a:ext cx="10510610" cy="1026131"/>
          </a:xfrm>
        </p:spPr>
        <p:txBody>
          <a:bodyPr>
            <a:noAutofit/>
          </a:bodyPr>
          <a:lstStyle/>
          <a:p>
            <a:r>
              <a:rPr lang="tr-TR" sz="2400" dirty="0"/>
              <a:t>ÖĞRENCİ KULÜPLERİMİZ TARAFINDAN DÜZENLENEN BAZI ETKİNLİKLER 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Kariyer </a:t>
            </a:r>
            <a:r>
              <a:rPr lang="tr-TR" sz="2400" dirty="0"/>
              <a:t>Günleri, BDDK Ziyareti, Yeni Öğrencilere Yönelik </a:t>
            </a:r>
            <a:r>
              <a:rPr lang="tr-TR" sz="2400" dirty="0" smtClean="0"/>
              <a:t>Tanışma Etkinlikleri</a:t>
            </a:r>
            <a:endParaRPr lang="tr-TR" sz="24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B6B1552-E1B3-0657-3268-FC2B0A2CB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268F657-CBC7-163B-6A04-84924B2A3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" name="İçerik Yer Tutucusu 13">
            <a:extLst>
              <a:ext uri="{FF2B5EF4-FFF2-40B4-BE49-F238E27FC236}">
                <a16:creationId xmlns:a16="http://schemas.microsoft.com/office/drawing/2014/main" id="{76E39A85-0908-AA03-369B-0FEDBC5AB1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25" y="1113723"/>
            <a:ext cx="2438734" cy="2934268"/>
          </a:xfrm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822304A5-CD07-A6C3-72B9-A3EDF07A4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72" y="1096078"/>
            <a:ext cx="2935176" cy="2916623"/>
          </a:xfr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1CA04E15-4941-A4B3-DB5E-1E1CE9945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92" y="1096079"/>
            <a:ext cx="2862209" cy="2916623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9240EA32-ECFB-3FF1-1FA4-C2AC75F2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3" y="3989370"/>
            <a:ext cx="2845549" cy="283836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86861107-8EE2-DF97-0A5A-BF3083FEF6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01" y="3984951"/>
            <a:ext cx="2877800" cy="2870533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3A80C2E2-8633-AF68-C8A2-B140EF9699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82" y="4000080"/>
            <a:ext cx="2569943" cy="2827653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AA021FC5-6689-0085-04CC-7E8ECCBD8F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159" y="1110733"/>
            <a:ext cx="2438735" cy="2859563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0ABFB91A-8E4F-43E2-0B1E-C155EE7D17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525" y="3984950"/>
            <a:ext cx="2814293" cy="28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ÖĞRENCİLERİMİZ İÇİN DÜZENLENEN ETKİNLİKLER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2286000"/>
            <a:ext cx="5448925" cy="1356610"/>
          </a:xfrm>
        </p:spPr>
        <p:txBody>
          <a:bodyPr/>
          <a:lstStyle/>
          <a:p>
            <a:r>
              <a:rPr lang="tr-TR" b="0" i="0" u="none" strike="noStrike" dirty="0">
                <a:solidFill>
                  <a:srgbClr val="262626"/>
                </a:solidFill>
                <a:effectLst/>
                <a:latin typeface="-apple-system"/>
              </a:rPr>
              <a:t> </a:t>
            </a:r>
            <a:endParaRPr lang="tr-TR" dirty="0"/>
          </a:p>
        </p:txBody>
      </p:sp>
      <p:pic>
        <p:nvPicPr>
          <p:cNvPr id="4100" name="Picture 4" descr="tanıtımgünleri2023.jpg (64 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12" y="1911928"/>
            <a:ext cx="4786456" cy="47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CUMHURİYETİMİZİN </a:t>
            </a:r>
            <a:br>
              <a:rPr lang="tr-TR" dirty="0"/>
            </a:br>
            <a:r>
              <a:rPr lang="tr-TR" dirty="0"/>
              <a:t>100. YILI ETKİNLİKLERİ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2286000"/>
            <a:ext cx="5448925" cy="1356610"/>
          </a:xfrm>
        </p:spPr>
        <p:txBody>
          <a:bodyPr/>
          <a:lstStyle/>
          <a:p>
            <a:r>
              <a:rPr lang="tr-TR" b="0" i="0" u="none" strike="noStrike" dirty="0">
                <a:solidFill>
                  <a:srgbClr val="262626"/>
                </a:solidFill>
                <a:effectLst/>
                <a:latin typeface="-apple-system"/>
              </a:rPr>
              <a:t> </a:t>
            </a:r>
            <a:endParaRPr lang="tr-T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20559" y="2795028"/>
            <a:ext cx="58052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endParaRPr kumimoji="0" lang="tr-TR" altLang="tr-TR" sz="1600" i="0" u="none" strike="noStrike" cap="none" normalizeH="0" baseline="0" dirty="0">
              <a:ln>
                <a:noFill/>
              </a:ln>
              <a:solidFill>
                <a:srgbClr val="666666"/>
              </a:solidFill>
              <a:effectLst/>
              <a:latin typeface="Open Sans"/>
            </a:endParaRPr>
          </a:p>
        </p:txBody>
      </p:sp>
      <p:pic>
        <p:nvPicPr>
          <p:cNvPr id="12290" name="Picture 2" descr="https://sks.marmara.edu.tr/dosya/sks/galleries/2023/10/11358/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88" y="2171700"/>
            <a:ext cx="4131427" cy="413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FAKÜLTE TARAFINDAN </a:t>
            </a:r>
            <a:br>
              <a:rPr lang="tr-TR" dirty="0"/>
            </a:br>
            <a:r>
              <a:rPr lang="tr-TR" dirty="0"/>
              <a:t>DÜZENLENEN ETKİNLİKLER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2286000"/>
            <a:ext cx="5448925" cy="1356610"/>
          </a:xfrm>
        </p:spPr>
        <p:txBody>
          <a:bodyPr/>
          <a:lstStyle/>
          <a:p>
            <a:r>
              <a:rPr lang="tr-TR" b="0" i="0" u="none" strike="noStrike" dirty="0">
                <a:solidFill>
                  <a:srgbClr val="262626"/>
                </a:solidFill>
                <a:effectLst/>
                <a:latin typeface="-apple-system"/>
              </a:rPr>
              <a:t> </a:t>
            </a:r>
            <a:endParaRPr lang="tr-T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20559" y="2056364"/>
            <a:ext cx="580522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Kore Üniversitesi İktisat Bölümü Öğretim Üyesi Prof. Dr.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Myoung-Jae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Lee, 25 Nisan 2023 tarihinde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Nihad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Sayar Seminer Salonu'nda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“How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to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Apply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OLS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and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IVE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to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Any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Outcome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Variables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”;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26 Nisan 2023 tarihinde ise online olarak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"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Quasi-Randomization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by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Survey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Date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for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tr-TR" altLang="tr-TR" sz="160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Policy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Analysis"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başlıklı sunumlarını gerçekleştirmiştir.</a:t>
            </a:r>
            <a:r>
              <a:rPr kumimoji="0" lang="tr-TR" altLang="tr-TR" sz="160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/>
              </a:rPr>
              <a:t>  </a:t>
            </a:r>
          </a:p>
        </p:txBody>
      </p:sp>
      <p:pic>
        <p:nvPicPr>
          <p:cNvPr id="7172" name="Picture 4" descr="WhatsApp Image 2023-04-27 at 12.37.19 (1).jpeg (125 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46" y="1933254"/>
            <a:ext cx="3866313" cy="34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855176"/>
            <a:ext cx="10533185" cy="4264269"/>
          </a:xfrm>
        </p:spPr>
        <p:txBody>
          <a:bodyPr>
            <a:normAutofit/>
          </a:bodyPr>
          <a:lstStyle/>
          <a:p>
            <a:r>
              <a:rPr lang="tr-TR" dirty="0"/>
              <a:t>MEZUN SAYISI (</a:t>
            </a:r>
            <a:r>
              <a:rPr lang="tr-TR" i="1" dirty="0"/>
              <a:t>2023</a:t>
            </a:r>
            <a:r>
              <a:rPr lang="tr-TR" dirty="0"/>
              <a:t>) </a:t>
            </a:r>
            <a:r>
              <a:rPr lang="tr-TR" dirty="0" smtClean="0"/>
              <a:t>		         → </a:t>
            </a:r>
            <a:r>
              <a:rPr lang="tr-TR" dirty="0"/>
              <a:t>486</a:t>
            </a:r>
          </a:p>
          <a:p>
            <a:pPr lvl="1"/>
            <a:r>
              <a:rPr lang="tr-TR" i="0" dirty="0" smtClean="0"/>
              <a:t>Çalışma </a:t>
            </a:r>
            <a:r>
              <a:rPr lang="tr-TR" i="0" dirty="0"/>
              <a:t>Ekonomisi ve Endüstri İlişkileri → 103</a:t>
            </a:r>
          </a:p>
          <a:p>
            <a:pPr lvl="1"/>
            <a:r>
              <a:rPr lang="tr-TR" i="0" dirty="0"/>
              <a:t>Ekonometri </a:t>
            </a:r>
            <a:r>
              <a:rPr lang="tr-TR" i="0" dirty="0" smtClean="0"/>
              <a:t>			           → </a:t>
            </a:r>
            <a:r>
              <a:rPr lang="tr-TR" i="0" dirty="0"/>
              <a:t>78</a:t>
            </a:r>
          </a:p>
          <a:p>
            <a:pPr lvl="1"/>
            <a:r>
              <a:rPr lang="tr-TR" i="0" dirty="0"/>
              <a:t>İngilizce İktisat </a:t>
            </a:r>
            <a:r>
              <a:rPr lang="tr-TR" i="0" dirty="0" smtClean="0"/>
              <a:t>			           → 49</a:t>
            </a:r>
          </a:p>
          <a:p>
            <a:pPr lvl="1"/>
            <a:r>
              <a:rPr lang="tr-TR" i="0" dirty="0"/>
              <a:t>Türkçe İktisat </a:t>
            </a:r>
            <a:r>
              <a:rPr lang="tr-TR" i="0" dirty="0" smtClean="0"/>
              <a:t>			           → 164</a:t>
            </a:r>
          </a:p>
          <a:p>
            <a:pPr lvl="1"/>
            <a:r>
              <a:rPr lang="tr-TR" i="0" dirty="0"/>
              <a:t>Maliye </a:t>
            </a:r>
            <a:r>
              <a:rPr lang="tr-TR" i="0" dirty="0" smtClean="0"/>
              <a:t>				            → 92</a:t>
            </a:r>
            <a:endParaRPr lang="tr-TR" i="0" dirty="0"/>
          </a:p>
        </p:txBody>
      </p:sp>
    </p:spTree>
    <p:extLst>
      <p:ext uri="{BB962C8B-B14F-4D97-AF65-F5344CB8AC3E}">
        <p14:creationId xmlns:p14="http://schemas.microsoft.com/office/powerpoint/2010/main" val="18635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ÖĞRETİM ÜYELERİMİZİN FAKÜLTE VE ÜNİVERSİTEMİZE KATKILARDAN ÖRNEKLER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18" y="1943100"/>
            <a:ext cx="9457882" cy="41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ÖĞRETİM ÜYELERİMİZİN FAKÜLTE VE ÜNİVERSİTEMİZE KATKILARDAN ÖRNEKLER</a:t>
            </a:r>
          </a:p>
        </p:txBody>
      </p:sp>
      <p:pic>
        <p:nvPicPr>
          <p:cNvPr id="6" name="Picture 2" descr="İktisat Sempozyumu Afiş.jpg (1.53 MB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86" y="2037888"/>
            <a:ext cx="5301760" cy="436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0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ÖĞRETİM ÜYELERİMİZİN FAKÜLTE VE ÜNİVERSİTEMİZE KATKILARDAN ÖRNEKLER</a:t>
            </a:r>
          </a:p>
        </p:txBody>
      </p:sp>
      <p:pic>
        <p:nvPicPr>
          <p:cNvPr id="9223" name="Picture 7" descr="WhatsApp Image 2023-04-13 at 10.24.47 (2).jpeg (109 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22722"/>
            <a:ext cx="6488723" cy="45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ÖĞRETİM ÜYELERİMİZİN FAKÜLTE VE ÜNİVERSİTEMİZE KATKILARDAN ÖRNEKLER</a:t>
            </a:r>
          </a:p>
        </p:txBody>
      </p:sp>
      <p:pic>
        <p:nvPicPr>
          <p:cNvPr id="6" name="Resim 5" descr="WhatsApp Image 2023-10-24 at 19.30.51.jpeg (61 KB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77" y="1764323"/>
            <a:ext cx="7558087" cy="4741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3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MARMARA </a:t>
            </a:r>
            <a:r>
              <a:rPr lang="tr-TR" dirty="0" smtClean="0"/>
              <a:t>TEKNOPARK’A </a:t>
            </a:r>
            <a:r>
              <a:rPr lang="tr-TR" dirty="0"/>
              <a:t>KATKILAR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863968"/>
            <a:ext cx="9601200" cy="4003431"/>
          </a:xfrm>
        </p:spPr>
        <p:txBody>
          <a:bodyPr/>
          <a:lstStyle/>
          <a:p>
            <a:r>
              <a:rPr lang="tr-TR" b="1" dirty="0" smtClean="0"/>
              <a:t>Prof</a:t>
            </a:r>
            <a:r>
              <a:rPr lang="tr-TR" b="1" dirty="0"/>
              <a:t>. Dr. </a:t>
            </a:r>
            <a:r>
              <a:rPr lang="tr-TR" b="1" dirty="0" smtClean="0"/>
              <a:t>Cengiz Bahçekapılı</a:t>
            </a:r>
          </a:p>
          <a:p>
            <a:pPr marL="0" indent="0">
              <a:buNone/>
            </a:pPr>
            <a:r>
              <a:rPr lang="tr-TR" dirty="0"/>
              <a:t>Şirket: </a:t>
            </a:r>
            <a:r>
              <a:rPr lang="tr-TR" dirty="0" smtClean="0"/>
              <a:t>HOME SPACE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/>
              <a:t> </a:t>
            </a:r>
            <a:r>
              <a:rPr lang="tr-TR" b="1" dirty="0"/>
              <a:t>Prof. Dr. </a:t>
            </a:r>
            <a:r>
              <a:rPr lang="tr-TR" b="1" dirty="0" smtClean="0"/>
              <a:t>Selin Devrim Yazgan Özdemir</a:t>
            </a:r>
            <a:endParaRPr lang="tr-TR" b="1" dirty="0"/>
          </a:p>
          <a:p>
            <a:pPr marL="0" indent="0">
              <a:buNone/>
            </a:pPr>
            <a:r>
              <a:rPr lang="tr-TR" dirty="0" smtClean="0"/>
              <a:t>Şirket: PAYFIX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Prof. Dr. Barış </a:t>
            </a:r>
            <a:r>
              <a:rPr lang="tr-TR" b="1" dirty="0" smtClean="0"/>
              <a:t>Tekin</a:t>
            </a:r>
          </a:p>
          <a:p>
            <a:pPr marL="0" indent="0">
              <a:buNone/>
            </a:pPr>
            <a:r>
              <a:rPr lang="tr-TR" dirty="0"/>
              <a:t>Şirket: </a:t>
            </a:r>
            <a:r>
              <a:rPr lang="tr-TR" dirty="0" smtClean="0"/>
              <a:t>PRAXIS</a:t>
            </a:r>
            <a:endParaRPr lang="tr-TR" dirty="0"/>
          </a:p>
          <a:p>
            <a:endParaRPr lang="tr-TR" b="1" dirty="0"/>
          </a:p>
          <a:p>
            <a:pPr marL="0" indent="0">
              <a:buNone/>
            </a:pPr>
            <a:endParaRPr lang="tr-TR" dirty="0"/>
          </a:p>
          <a:p>
            <a:endParaRPr lang="tr-TR" b="1" dirty="0"/>
          </a:p>
          <a:p>
            <a:pPr marL="0" indent="0">
              <a:buNone/>
            </a:pPr>
            <a:endParaRPr lang="tr-TR" b="1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1371600" y="1618593"/>
            <a:ext cx="10526110" cy="424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0352" lvl="1" indent="0">
              <a:buNone/>
            </a:pP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880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BDD87E-7276-D793-1243-21E7975C3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ÖĞRETİM ÜYELERİMİZİN FAKÜLTE VE ÜNİVERSİTEMİZE PROJE KATKILARI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B60F4C-9C51-6E41-8D54-064DD8A10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/>
              <a:t>TÜBİTAK PROJELERİ</a:t>
            </a:r>
          </a:p>
          <a:p>
            <a:pPr marL="0" indent="0">
              <a:buNone/>
            </a:pPr>
            <a:r>
              <a:rPr lang="tr-TR" dirty="0"/>
              <a:t>1001 SEÇİL YILDIRIM KARAMAN</a:t>
            </a:r>
          </a:p>
          <a:p>
            <a:pPr marL="0" indent="0">
              <a:buNone/>
            </a:pPr>
            <a:r>
              <a:rPr lang="tr-TR" dirty="0"/>
              <a:t>Proje: Haber Şoklarının Avrupa Para Birliği Ülkelerinde Heterojen Etkileri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1004 YASEMİN ÖZERKEK &amp; PINAR DENİZ </a:t>
            </a:r>
          </a:p>
          <a:p>
            <a:pPr marL="0" indent="0">
              <a:buNone/>
            </a:pPr>
            <a:r>
              <a:rPr lang="tr-TR" dirty="0"/>
              <a:t>Proje: Döngüsel Ekonomide ARGE ve Sürdürülebilir Üretimin Toplumsal Etkileri 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36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58K PROJELERİ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618593"/>
            <a:ext cx="10526110" cy="4248807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 İstanbul’da Reel Sektörün Yeşil ve Dijital Dönüşümü ve Yenilik Kapasitesi</a:t>
            </a:r>
          </a:p>
          <a:p>
            <a:pPr lvl="1"/>
            <a:r>
              <a:rPr lang="tr-TR" b="1" dirty="0"/>
              <a:t>Prof. Dr. Nurullah </a:t>
            </a:r>
            <a:r>
              <a:rPr lang="tr-TR" b="1" dirty="0" smtClean="0"/>
              <a:t>Gür</a:t>
            </a:r>
          </a:p>
          <a:p>
            <a:pPr lvl="1"/>
            <a:endParaRPr lang="tr-TR" b="1" dirty="0" smtClean="0"/>
          </a:p>
          <a:p>
            <a:r>
              <a:rPr lang="tr-TR" dirty="0" err="1"/>
              <a:t>Strengthening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Transport Operating </a:t>
            </a:r>
            <a:r>
              <a:rPr lang="tr-TR" dirty="0" err="1"/>
              <a:t>Structure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ERAs</a:t>
            </a:r>
            <a:r>
              <a:rPr lang="tr-TR" dirty="0"/>
              <a:t> in IPA II (2014-2020) </a:t>
            </a:r>
            <a:r>
              <a:rPr lang="tr-TR" dirty="0" err="1"/>
              <a:t>Period</a:t>
            </a:r>
            <a:r>
              <a:rPr lang="tr-TR" dirty="0"/>
              <a:t> </a:t>
            </a:r>
          </a:p>
          <a:p>
            <a:pPr lvl="1"/>
            <a:r>
              <a:rPr lang="tr-TR" b="1" dirty="0"/>
              <a:t>Prof. Dr. Ahmet Mete </a:t>
            </a:r>
            <a:r>
              <a:rPr lang="tr-TR" b="1" dirty="0" err="1"/>
              <a:t>Çilingirtürk</a:t>
            </a:r>
            <a:endParaRPr lang="tr-TR" b="1" dirty="0"/>
          </a:p>
          <a:p>
            <a:pPr lvl="1"/>
            <a:r>
              <a:rPr lang="tr-TR" b="1" dirty="0"/>
              <a:t>Dr. </a:t>
            </a:r>
            <a:r>
              <a:rPr lang="tr-TR" b="1" dirty="0" err="1"/>
              <a:t>Öğr</a:t>
            </a:r>
            <a:r>
              <a:rPr lang="tr-TR" b="1" dirty="0"/>
              <a:t>. Üyesi </a:t>
            </a:r>
            <a:r>
              <a:rPr lang="tr-TR" b="1" dirty="0" err="1"/>
              <a:t>N.Tuba</a:t>
            </a:r>
            <a:r>
              <a:rPr lang="tr-TR" b="1" dirty="0"/>
              <a:t> Yılmaz Soydan</a:t>
            </a:r>
          </a:p>
          <a:p>
            <a:pPr lvl="1"/>
            <a:endParaRPr lang="tr-TR" dirty="0"/>
          </a:p>
          <a:p>
            <a:r>
              <a:rPr lang="tr-TR" dirty="0"/>
              <a:t>Dağıtım Optimizasyon ve Üretim ve Dağıtım Entegrasyon Süreçleri Ar-Ge Tabanlı </a:t>
            </a:r>
            <a:r>
              <a:rPr lang="tr-TR" dirty="0" err="1" smtClean="0"/>
              <a:t>İnovasyon</a:t>
            </a:r>
            <a:endParaRPr lang="tr-TR" dirty="0"/>
          </a:p>
          <a:p>
            <a:pPr lvl="1"/>
            <a:r>
              <a:rPr lang="tr-TR" b="1" dirty="0"/>
              <a:t>Prof. Dr. Cengiz BAHÇEKAPILI</a:t>
            </a:r>
          </a:p>
          <a:p>
            <a:pPr lvl="1"/>
            <a:endParaRPr lang="tr-TR" dirty="0"/>
          </a:p>
          <a:p>
            <a:r>
              <a:rPr lang="tr-TR" dirty="0"/>
              <a:t>Birleşmiş Milletler Kalkınma Programının (UNDP) yürüttüğü Yerel Yönetim Reformu III</a:t>
            </a:r>
            <a:r>
              <a:rPr lang="tr-TR" dirty="0" smtClean="0"/>
              <a:t>. Aşama</a:t>
            </a:r>
            <a:endParaRPr lang="tr-TR" dirty="0"/>
          </a:p>
          <a:p>
            <a:pPr lvl="1"/>
            <a:r>
              <a:rPr lang="tr-TR" b="1" dirty="0"/>
              <a:t>Doç. Dr. Ece Handan GÜLERYÜZ</a:t>
            </a:r>
          </a:p>
          <a:p>
            <a:pPr lvl="1"/>
            <a:endParaRPr lang="tr-TR" b="1" dirty="0"/>
          </a:p>
          <a:p>
            <a:pPr lvl="1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852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3989"/>
          </a:xfrm>
        </p:spPr>
        <p:txBody>
          <a:bodyPr>
            <a:normAutofit/>
          </a:bodyPr>
          <a:lstStyle/>
          <a:p>
            <a:r>
              <a:rPr lang="tr-TR" sz="3600" dirty="0"/>
              <a:t>ÖĞRETİM ÜYELERİMİZİN </a:t>
            </a:r>
            <a:r>
              <a:rPr lang="tr-TR" sz="3600" dirty="0" smtClean="0"/>
              <a:t>PERFORMANSI 2022</a:t>
            </a:r>
            <a:endParaRPr lang="tr-TR" sz="36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362" y="1429789"/>
            <a:ext cx="7994784" cy="49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3989"/>
          </a:xfrm>
        </p:spPr>
        <p:txBody>
          <a:bodyPr>
            <a:normAutofit/>
          </a:bodyPr>
          <a:lstStyle/>
          <a:p>
            <a:r>
              <a:rPr lang="tr-TR" sz="3600" dirty="0"/>
              <a:t>ÖĞRETİM ÜYELERİMİZİN </a:t>
            </a:r>
            <a:r>
              <a:rPr lang="tr-TR" sz="3600" dirty="0" smtClean="0"/>
              <a:t>PERFORMANSI 2023</a:t>
            </a:r>
            <a:endParaRPr lang="tr-TR" sz="36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315" y="1178169"/>
            <a:ext cx="9609993" cy="46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10738"/>
          </a:xfrm>
        </p:spPr>
        <p:txBody>
          <a:bodyPr>
            <a:normAutofit/>
          </a:bodyPr>
          <a:lstStyle/>
          <a:p>
            <a:r>
              <a:rPr lang="tr-TR" sz="3600" dirty="0"/>
              <a:t>ÖĞRETİM </a:t>
            </a:r>
            <a:r>
              <a:rPr lang="tr-TR" sz="3600" dirty="0" smtClean="0"/>
              <a:t>ÜYELERİMİZİN PERFORMANSI 2022 </a:t>
            </a:r>
            <a:endParaRPr lang="tr-TR" sz="3600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980465"/>
              </p:ext>
            </p:extLst>
          </p:nvPr>
        </p:nvGraphicFramePr>
        <p:xfrm>
          <a:off x="2477190" y="1529544"/>
          <a:ext cx="9172620" cy="4004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3155">
                  <a:extLst>
                    <a:ext uri="{9D8B030D-6E8A-4147-A177-3AD203B41FA5}">
                      <a16:colId xmlns:a16="http://schemas.microsoft.com/office/drawing/2014/main" val="331608301"/>
                    </a:ext>
                  </a:extLst>
                </a:gridCol>
                <a:gridCol w="2293155">
                  <a:extLst>
                    <a:ext uri="{9D8B030D-6E8A-4147-A177-3AD203B41FA5}">
                      <a16:colId xmlns:a16="http://schemas.microsoft.com/office/drawing/2014/main" val="4236919211"/>
                    </a:ext>
                  </a:extLst>
                </a:gridCol>
                <a:gridCol w="2293155">
                  <a:extLst>
                    <a:ext uri="{9D8B030D-6E8A-4147-A177-3AD203B41FA5}">
                      <a16:colId xmlns:a16="http://schemas.microsoft.com/office/drawing/2014/main" val="1417790805"/>
                    </a:ext>
                  </a:extLst>
                </a:gridCol>
                <a:gridCol w="2293155">
                  <a:extLst>
                    <a:ext uri="{9D8B030D-6E8A-4147-A177-3AD203B41FA5}">
                      <a16:colId xmlns:a16="http://schemas.microsoft.com/office/drawing/2014/main" val="3129790935"/>
                    </a:ext>
                  </a:extLst>
                </a:gridCol>
              </a:tblGrid>
              <a:tr h="274817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 smtClean="0">
                          <a:effectLst/>
                        </a:rPr>
                        <a:t>ÖĞRETİM ÜYESİ BAŞINA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Ulusal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Uluslararası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513743"/>
                  </a:ext>
                </a:extLst>
              </a:tr>
              <a:tr h="274817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Makale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0,340909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0,545454545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490539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175844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2635972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Kitap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0,204545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0,579545455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13079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4700952"/>
                  </a:ext>
                </a:extLst>
              </a:tr>
              <a:tr h="274817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9023047"/>
                  </a:ext>
                </a:extLst>
              </a:tr>
              <a:tr h="274817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Kongre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0,056818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0,590909091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264865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3977882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3926774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0552795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6783020"/>
                  </a:ext>
                </a:extLst>
              </a:tr>
              <a:tr h="261731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6452611"/>
                  </a:ext>
                </a:extLst>
              </a:tr>
              <a:tr h="274817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8897577"/>
                  </a:ext>
                </a:extLst>
              </a:tr>
              <a:tr h="274817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Proje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0,125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0,079545455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585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3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485900"/>
            <a:ext cx="10533185" cy="4633545"/>
          </a:xfrm>
        </p:spPr>
        <p:txBody>
          <a:bodyPr>
            <a:normAutofit/>
          </a:bodyPr>
          <a:lstStyle/>
          <a:p>
            <a:r>
              <a:rPr lang="tr-TR" dirty="0" smtClean="0"/>
              <a:t>AKADEMİK </a:t>
            </a:r>
            <a:r>
              <a:rPr lang="tr-TR" dirty="0"/>
              <a:t>PERSONEL </a:t>
            </a:r>
            <a:endParaRPr lang="tr-TR" dirty="0" smtClean="0"/>
          </a:p>
          <a:p>
            <a:pPr marL="0" indent="0">
              <a:buNone/>
            </a:pPr>
            <a:r>
              <a:rPr lang="tr-TR" sz="2800" u="sng" dirty="0"/>
              <a:t>Çalışma Ekonomisi ve Endüstri </a:t>
            </a:r>
            <a:r>
              <a:rPr lang="tr-TR" sz="2800" u="sng" dirty="0" smtClean="0"/>
              <a:t>İlişkileri </a:t>
            </a:r>
          </a:p>
          <a:p>
            <a:pPr marL="0" indent="0">
              <a:buNone/>
            </a:pPr>
            <a:r>
              <a:rPr lang="tr-TR" sz="2200" dirty="0" smtClean="0"/>
              <a:t>Toplam 8 Profesör (Son 4 yılda 3 Profesör kadrosu)</a:t>
            </a:r>
          </a:p>
          <a:p>
            <a:pPr marL="0" indent="0">
              <a:buNone/>
            </a:pPr>
            <a:r>
              <a:rPr lang="tr-TR" sz="2200" dirty="0"/>
              <a:t>Toplam 4</a:t>
            </a:r>
            <a:r>
              <a:rPr lang="tr-TR" sz="2200" dirty="0" smtClean="0"/>
              <a:t> Doçent (Son 4 yılda 4 Doçent kadrosu) </a:t>
            </a:r>
          </a:p>
          <a:p>
            <a:pPr marL="0" indent="0">
              <a:buNone/>
            </a:pPr>
            <a:r>
              <a:rPr lang="tr-TR" sz="2200" dirty="0" smtClean="0"/>
              <a:t>Toplam 5 Dr. Öğretim Üyesi (Son 4 yılda 4 </a:t>
            </a:r>
            <a:r>
              <a:rPr lang="tr-TR" sz="2200" dirty="0"/>
              <a:t>Dr. Öğretim </a:t>
            </a:r>
            <a:r>
              <a:rPr lang="tr-TR" sz="2200" dirty="0" smtClean="0"/>
              <a:t>Üyesi kadrosu) </a:t>
            </a:r>
          </a:p>
          <a:p>
            <a:pPr marL="0" indent="0">
              <a:buNone/>
            </a:pPr>
            <a:r>
              <a:rPr lang="tr-TR" sz="2200" dirty="0" smtClean="0"/>
              <a:t>Toplam 2 Ar. Gör.</a:t>
            </a:r>
          </a:p>
          <a:p>
            <a:pPr marL="0" indent="0" algn="ctr">
              <a:buNone/>
            </a:pPr>
            <a:endParaRPr lang="tr-TR" sz="1600" dirty="0" smtClean="0"/>
          </a:p>
          <a:p>
            <a:pPr marL="0" indent="0" algn="ctr">
              <a:buNone/>
            </a:pPr>
            <a:endParaRPr lang="tr-TR" sz="16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583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10738"/>
          </a:xfrm>
        </p:spPr>
        <p:txBody>
          <a:bodyPr>
            <a:normAutofit fontScale="90000"/>
          </a:bodyPr>
          <a:lstStyle/>
          <a:p>
            <a:r>
              <a:rPr lang="tr-TR" sz="3600" dirty="0"/>
              <a:t>ÖĞRETİM </a:t>
            </a:r>
            <a:r>
              <a:rPr lang="tr-TR" sz="3600" dirty="0" smtClean="0"/>
              <a:t>ÜYELERİMİZİN PERFORMANSI 2023</a:t>
            </a:r>
            <a:br>
              <a:rPr lang="tr-TR" sz="3600" dirty="0" smtClean="0"/>
            </a:br>
            <a:r>
              <a:rPr lang="tr-TR" sz="3600" dirty="0" smtClean="0"/>
              <a:t> </a:t>
            </a:r>
            <a:endParaRPr lang="tr-TR" sz="3600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237747"/>
              </p:ext>
            </p:extLst>
          </p:nvPr>
        </p:nvGraphicFramePr>
        <p:xfrm>
          <a:off x="1881555" y="1396536"/>
          <a:ext cx="8721968" cy="4722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5135">
                  <a:extLst>
                    <a:ext uri="{9D8B030D-6E8A-4147-A177-3AD203B41FA5}">
                      <a16:colId xmlns:a16="http://schemas.microsoft.com/office/drawing/2014/main" val="1755285086"/>
                    </a:ext>
                  </a:extLst>
                </a:gridCol>
                <a:gridCol w="1657009">
                  <a:extLst>
                    <a:ext uri="{9D8B030D-6E8A-4147-A177-3AD203B41FA5}">
                      <a16:colId xmlns:a16="http://schemas.microsoft.com/office/drawing/2014/main" val="2165455702"/>
                    </a:ext>
                  </a:extLst>
                </a:gridCol>
                <a:gridCol w="1582815">
                  <a:extLst>
                    <a:ext uri="{9D8B030D-6E8A-4147-A177-3AD203B41FA5}">
                      <a16:colId xmlns:a16="http://schemas.microsoft.com/office/drawing/2014/main" val="1006814437"/>
                    </a:ext>
                  </a:extLst>
                </a:gridCol>
                <a:gridCol w="1657009">
                  <a:extLst>
                    <a:ext uri="{9D8B030D-6E8A-4147-A177-3AD203B41FA5}">
                      <a16:colId xmlns:a16="http://schemas.microsoft.com/office/drawing/2014/main" val="2620549327"/>
                    </a:ext>
                  </a:extLst>
                </a:gridCol>
              </a:tblGrid>
              <a:tr h="1988594"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ÖĞRETİM ÜYESİ BAŞINA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Ulusal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Uluslararası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8869040"/>
                  </a:ext>
                </a:extLst>
              </a:tr>
              <a:tr h="683579"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Makale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0,2088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0,4286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0584506"/>
                  </a:ext>
                </a:extLst>
              </a:tr>
              <a:tr h="683579"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Kitap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0,1758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0,6264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1224498"/>
                  </a:ext>
                </a:extLst>
              </a:tr>
              <a:tr h="683579"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Kongre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0,2198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0,5714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815711"/>
                  </a:ext>
                </a:extLst>
              </a:tr>
              <a:tr h="683579"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Proje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0,0769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 dirty="0">
                          <a:effectLst/>
                        </a:rPr>
                        <a:t>0,0659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341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0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ÖDÜLLER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617021"/>
            <a:ext cx="5284033" cy="2400301"/>
          </a:xfrm>
        </p:spPr>
        <p:txBody>
          <a:bodyPr>
            <a:normAutofit/>
          </a:bodyPr>
          <a:lstStyle/>
          <a:p>
            <a:r>
              <a:rPr lang="tr-TR" b="0" i="0" u="none" strike="noStrike" dirty="0">
                <a:solidFill>
                  <a:srgbClr val="262626"/>
                </a:solidFill>
                <a:effectLst/>
                <a:latin typeface="-apple-system"/>
              </a:rPr>
              <a:t>Cumhurbaşkanlığı himayelerinde yürütülen TÜBA-GEBİP (Üstün Başarılı Genç Bilim İnsanı) ödülleri sahiplerini buldu. Bilim insanlarını ödüllendirmek ve araştırmalarını desteklemek amacıyla gerçekleştirilen ödül programında Fakültemiz Öğretim Üyesi Doç. Dr. Seçil Yıldırım Karaman ödüle hak kazandı.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17" y="1169694"/>
            <a:ext cx="4572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0" y="290146"/>
            <a:ext cx="10401300" cy="1178169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RECEP TAYYİP ERDOĞAN KÜLLİYESİNDEKİ BİNALARIMIZ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092" y="1380392"/>
            <a:ext cx="10339754" cy="5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3304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FAKÜLTEMİZİN GELECEĞİ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248508"/>
            <a:ext cx="9601200" cy="4618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1) Proje sayısının artması </a:t>
            </a:r>
          </a:p>
          <a:p>
            <a:pPr marL="0" indent="0">
              <a:buNone/>
            </a:pPr>
            <a:r>
              <a:rPr lang="tr-TR" sz="2400" dirty="0" smtClean="0"/>
              <a:t>2) Akademik Etkinlik sayısının artması </a:t>
            </a:r>
          </a:p>
          <a:p>
            <a:pPr marL="0" indent="0">
              <a:buNone/>
            </a:pPr>
            <a:r>
              <a:rPr lang="tr-TR" sz="2400" dirty="0" smtClean="0"/>
              <a:t>3) Öğrenci kulüpleri ile ortak etkinliklerin artması </a:t>
            </a:r>
          </a:p>
          <a:p>
            <a:pPr marL="0" indent="0">
              <a:buNone/>
            </a:pPr>
            <a:r>
              <a:rPr lang="tr-TR" sz="2400" dirty="0" smtClean="0"/>
              <a:t>4) </a:t>
            </a:r>
            <a:r>
              <a:rPr lang="tr-TR" sz="2400" dirty="0" err="1" smtClean="0"/>
              <a:t>Erasmus</a:t>
            </a:r>
            <a:r>
              <a:rPr lang="tr-TR" sz="2400" dirty="0" smtClean="0"/>
              <a:t> anlaşmalarının sayısının </a:t>
            </a:r>
            <a:r>
              <a:rPr lang="tr-TR" sz="2400" dirty="0" smtClean="0"/>
              <a:t>artması</a:t>
            </a:r>
          </a:p>
          <a:p>
            <a:pPr marL="0" indent="0">
              <a:buNone/>
            </a:pPr>
            <a:r>
              <a:rPr lang="tr-TR" sz="2400" dirty="0" smtClean="0"/>
              <a:t>5) Mezunların </a:t>
            </a:r>
            <a:r>
              <a:rPr lang="tr-TR" sz="2400" smtClean="0"/>
              <a:t>katılımının artması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/>
              <a:t>6</a:t>
            </a:r>
            <a:r>
              <a:rPr lang="tr-TR" sz="2400" dirty="0" smtClean="0"/>
              <a:t>) </a:t>
            </a:r>
            <a:r>
              <a:rPr lang="tr-TR" sz="2400" dirty="0" smtClean="0"/>
              <a:t>Öğretim üyelerinin yer aldığı her etkinlikte Fakülte isminin kullanılması  </a:t>
            </a:r>
          </a:p>
          <a:p>
            <a:pPr lvl="4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43647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485900"/>
            <a:ext cx="10533185" cy="4633545"/>
          </a:xfrm>
        </p:spPr>
        <p:txBody>
          <a:bodyPr>
            <a:normAutofit/>
          </a:bodyPr>
          <a:lstStyle/>
          <a:p>
            <a:r>
              <a:rPr lang="tr-TR" dirty="0" smtClean="0"/>
              <a:t>AKADEMİK </a:t>
            </a:r>
            <a:r>
              <a:rPr lang="tr-TR" dirty="0"/>
              <a:t>PERSONEL </a:t>
            </a:r>
            <a:endParaRPr lang="tr-TR" dirty="0" smtClean="0"/>
          </a:p>
          <a:p>
            <a:pPr marL="0" indent="0">
              <a:buNone/>
            </a:pPr>
            <a:r>
              <a:rPr lang="tr-TR" sz="2800" u="sng" dirty="0" smtClean="0"/>
              <a:t>Ekonometri </a:t>
            </a:r>
          </a:p>
          <a:p>
            <a:pPr marL="0" indent="0">
              <a:buNone/>
            </a:pPr>
            <a:r>
              <a:rPr lang="tr-TR" sz="2200" dirty="0" smtClean="0"/>
              <a:t>Toplam 9 Profesör (Son 4 yılda 3 Profesör kadrosu)</a:t>
            </a:r>
          </a:p>
          <a:p>
            <a:pPr marL="0" indent="0">
              <a:buNone/>
            </a:pPr>
            <a:r>
              <a:rPr lang="tr-TR" sz="2200" dirty="0"/>
              <a:t>Toplam 2</a:t>
            </a:r>
            <a:r>
              <a:rPr lang="tr-TR" sz="2200" dirty="0" smtClean="0"/>
              <a:t> Doçent (Son 4 yılda 2 Doçent kadrosu) </a:t>
            </a:r>
          </a:p>
          <a:p>
            <a:pPr marL="0" indent="0">
              <a:buNone/>
            </a:pPr>
            <a:r>
              <a:rPr lang="tr-TR" sz="2200" dirty="0" smtClean="0"/>
              <a:t>Toplam 2 Dr. Öğretim Üyesi (Son 4 yılda 1 </a:t>
            </a:r>
            <a:r>
              <a:rPr lang="tr-TR" sz="2200" dirty="0"/>
              <a:t>Dr. Öğretim </a:t>
            </a:r>
            <a:r>
              <a:rPr lang="tr-TR" sz="2200" dirty="0" smtClean="0"/>
              <a:t>Üyesi kadrosu) </a:t>
            </a:r>
          </a:p>
          <a:p>
            <a:pPr marL="0" indent="0">
              <a:buNone/>
            </a:pPr>
            <a:r>
              <a:rPr lang="tr-TR" sz="2200" dirty="0" smtClean="0"/>
              <a:t>Toplam </a:t>
            </a:r>
            <a:r>
              <a:rPr lang="tr-TR" sz="2200" dirty="0"/>
              <a:t>4</a:t>
            </a:r>
            <a:r>
              <a:rPr lang="tr-TR" sz="2200" dirty="0" smtClean="0"/>
              <a:t> Ar. Gör. Dr</a:t>
            </a:r>
            <a:r>
              <a:rPr lang="tr-TR" sz="2200" dirty="0"/>
              <a:t>. </a:t>
            </a:r>
            <a:r>
              <a:rPr lang="tr-TR" sz="2200" dirty="0" smtClean="0"/>
              <a:t> </a:t>
            </a:r>
          </a:p>
          <a:p>
            <a:pPr marL="0" indent="0" algn="ctr">
              <a:buNone/>
            </a:pPr>
            <a:endParaRPr lang="tr-TR" sz="1600" dirty="0" smtClean="0"/>
          </a:p>
          <a:p>
            <a:pPr marL="0" indent="0" algn="ctr">
              <a:buNone/>
            </a:pPr>
            <a:endParaRPr lang="tr-TR" sz="16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7993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485900"/>
            <a:ext cx="10533185" cy="4633545"/>
          </a:xfrm>
        </p:spPr>
        <p:txBody>
          <a:bodyPr>
            <a:normAutofit/>
          </a:bodyPr>
          <a:lstStyle/>
          <a:p>
            <a:r>
              <a:rPr lang="tr-TR" dirty="0" smtClean="0"/>
              <a:t>AKADEMİK </a:t>
            </a:r>
            <a:r>
              <a:rPr lang="tr-TR" dirty="0"/>
              <a:t>PERSONEL </a:t>
            </a:r>
            <a:endParaRPr lang="tr-TR" dirty="0" smtClean="0"/>
          </a:p>
          <a:p>
            <a:pPr marL="0" indent="0">
              <a:buNone/>
            </a:pPr>
            <a:r>
              <a:rPr lang="tr-TR" sz="2800" u="sng" dirty="0" smtClean="0"/>
              <a:t>İktisat (İngilizce) </a:t>
            </a:r>
          </a:p>
          <a:p>
            <a:pPr marL="0" indent="0">
              <a:buNone/>
            </a:pPr>
            <a:r>
              <a:rPr lang="tr-TR" sz="2200" dirty="0" smtClean="0"/>
              <a:t>Toplam 9 Profesör (Son 4 yılda 6 Profesör kadrosu)</a:t>
            </a:r>
          </a:p>
          <a:p>
            <a:pPr marL="0" indent="0">
              <a:buNone/>
            </a:pPr>
            <a:r>
              <a:rPr lang="tr-TR" sz="2200" dirty="0"/>
              <a:t>Toplam </a:t>
            </a:r>
            <a:r>
              <a:rPr lang="tr-TR" sz="2200" dirty="0" smtClean="0"/>
              <a:t>7 Doçent (Son 4 yılda </a:t>
            </a:r>
            <a:r>
              <a:rPr lang="tr-TR" sz="2200" dirty="0"/>
              <a:t>8</a:t>
            </a:r>
            <a:r>
              <a:rPr lang="tr-TR" sz="2200" dirty="0" smtClean="0"/>
              <a:t> Doçent kadrosu) </a:t>
            </a:r>
            <a:endParaRPr lang="tr-TR" sz="2200" dirty="0"/>
          </a:p>
          <a:p>
            <a:pPr marL="0" indent="0">
              <a:buNone/>
            </a:pPr>
            <a:r>
              <a:rPr lang="tr-TR" sz="1600" dirty="0"/>
              <a:t>*</a:t>
            </a:r>
            <a:r>
              <a:rPr lang="tr-TR" sz="1600" dirty="0" smtClean="0"/>
              <a:t>Doçent olarak kadroya katılan </a:t>
            </a:r>
            <a:r>
              <a:rPr lang="tr-TR" sz="1600" dirty="0"/>
              <a:t>1</a:t>
            </a:r>
            <a:r>
              <a:rPr lang="tr-TR" sz="1600" dirty="0" smtClean="0"/>
              <a:t> öğretim üyesi Profesör oldu.</a:t>
            </a:r>
          </a:p>
          <a:p>
            <a:pPr marL="0" indent="0">
              <a:buNone/>
            </a:pPr>
            <a:r>
              <a:rPr lang="tr-TR" sz="2200" dirty="0" smtClean="0"/>
              <a:t>Toplam 2 Dr. Öğretim Üyesi (Son 4 yılda 5 </a:t>
            </a:r>
            <a:r>
              <a:rPr lang="tr-TR" sz="2200" dirty="0"/>
              <a:t>Dr. Öğretim </a:t>
            </a:r>
            <a:r>
              <a:rPr lang="tr-TR" sz="2200" dirty="0" smtClean="0"/>
              <a:t>Üyesi kadrosu)</a:t>
            </a:r>
          </a:p>
          <a:p>
            <a:pPr marL="0" indent="0">
              <a:buNone/>
            </a:pPr>
            <a:r>
              <a:rPr lang="tr-TR" sz="1600" dirty="0"/>
              <a:t>*</a:t>
            </a:r>
            <a:r>
              <a:rPr lang="tr-TR" sz="1600" dirty="0" smtClean="0"/>
              <a:t>Dr. </a:t>
            </a:r>
            <a:r>
              <a:rPr lang="tr-TR" sz="1600" dirty="0" err="1" smtClean="0"/>
              <a:t>Öğr</a:t>
            </a:r>
            <a:r>
              <a:rPr lang="tr-TR" sz="1600" dirty="0" smtClean="0"/>
              <a:t>. Üyesi olarak </a:t>
            </a:r>
            <a:r>
              <a:rPr lang="tr-TR" sz="1600" dirty="0"/>
              <a:t>kadroya katılan </a:t>
            </a:r>
            <a:r>
              <a:rPr lang="tr-TR" sz="1600" dirty="0" smtClean="0"/>
              <a:t>3 </a:t>
            </a:r>
            <a:r>
              <a:rPr lang="tr-TR" sz="1600" dirty="0"/>
              <a:t>öğretim üyesi </a:t>
            </a:r>
            <a:r>
              <a:rPr lang="tr-TR" sz="1600" dirty="0" smtClean="0"/>
              <a:t>Doçent </a:t>
            </a:r>
            <a:r>
              <a:rPr lang="tr-TR" sz="1600" dirty="0"/>
              <a:t>oldu.</a:t>
            </a:r>
          </a:p>
          <a:p>
            <a:pPr marL="0" indent="0">
              <a:buNone/>
            </a:pPr>
            <a:r>
              <a:rPr lang="tr-TR" sz="2200" dirty="0" smtClean="0"/>
              <a:t>Toplam 1 Ar. Gör. Dr</a:t>
            </a:r>
            <a:r>
              <a:rPr lang="tr-TR" sz="2200" dirty="0"/>
              <a:t>. </a:t>
            </a:r>
          </a:p>
          <a:p>
            <a:pPr marL="0" indent="0">
              <a:buNone/>
            </a:pPr>
            <a:r>
              <a:rPr lang="tr-TR" sz="2200" dirty="0" smtClean="0"/>
              <a:t>Toplam </a:t>
            </a:r>
            <a:r>
              <a:rPr lang="tr-TR" sz="2200" dirty="0"/>
              <a:t>3</a:t>
            </a:r>
            <a:r>
              <a:rPr lang="tr-TR" sz="2200" dirty="0" smtClean="0"/>
              <a:t> Ar. Gör. (Son 4 yılda </a:t>
            </a:r>
            <a:r>
              <a:rPr lang="tr-TR" sz="2200" dirty="0"/>
              <a:t>1 Ar. </a:t>
            </a:r>
            <a:r>
              <a:rPr lang="tr-TR" sz="2200" dirty="0" smtClean="0"/>
              <a:t>Gör kadrosu)</a:t>
            </a:r>
            <a:endParaRPr lang="tr-TR" sz="2200" dirty="0"/>
          </a:p>
          <a:p>
            <a:pPr marL="0" indent="0">
              <a:buNone/>
            </a:pPr>
            <a:endParaRPr lang="tr-TR" sz="2200" dirty="0"/>
          </a:p>
          <a:p>
            <a:pPr marL="0" indent="0" algn="ctr">
              <a:buNone/>
            </a:pPr>
            <a:endParaRPr lang="tr-TR" sz="1600" dirty="0" smtClean="0"/>
          </a:p>
          <a:p>
            <a:pPr marL="0" indent="0" algn="ctr">
              <a:buNone/>
            </a:pPr>
            <a:endParaRPr lang="tr-TR" sz="16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4336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485900"/>
            <a:ext cx="10533185" cy="4633545"/>
          </a:xfrm>
        </p:spPr>
        <p:txBody>
          <a:bodyPr>
            <a:normAutofit/>
          </a:bodyPr>
          <a:lstStyle/>
          <a:p>
            <a:r>
              <a:rPr lang="tr-TR" dirty="0" smtClean="0"/>
              <a:t>AKADEMİK </a:t>
            </a:r>
            <a:r>
              <a:rPr lang="tr-TR" dirty="0"/>
              <a:t>PERSONEL </a:t>
            </a:r>
            <a:endParaRPr lang="tr-TR" dirty="0" smtClean="0"/>
          </a:p>
          <a:p>
            <a:pPr marL="0" indent="0">
              <a:buNone/>
            </a:pPr>
            <a:r>
              <a:rPr lang="tr-TR" sz="2800" u="sng" dirty="0" smtClean="0"/>
              <a:t>İktisat (Türkçe) </a:t>
            </a:r>
          </a:p>
          <a:p>
            <a:pPr marL="0" indent="0">
              <a:buNone/>
            </a:pPr>
            <a:r>
              <a:rPr lang="tr-TR" sz="2200" dirty="0" smtClean="0"/>
              <a:t>Toplam 12 Profesör (Son 4 yılda 1 Profesör kadrosu)</a:t>
            </a:r>
          </a:p>
          <a:p>
            <a:pPr marL="0" indent="0">
              <a:buNone/>
            </a:pPr>
            <a:r>
              <a:rPr lang="tr-TR" sz="2200" dirty="0"/>
              <a:t>Toplam </a:t>
            </a:r>
            <a:r>
              <a:rPr lang="tr-TR" sz="2200" dirty="0" smtClean="0"/>
              <a:t>6 Doçent (Son 4 yılda 3 Doçent kadrosu) </a:t>
            </a:r>
          </a:p>
          <a:p>
            <a:pPr marL="0" indent="0">
              <a:buNone/>
            </a:pPr>
            <a:r>
              <a:rPr lang="tr-TR" sz="2200" dirty="0" smtClean="0"/>
              <a:t>Toplam 14 Dr. Öğretim Üyesi (Son 4 yılda </a:t>
            </a:r>
            <a:r>
              <a:rPr lang="tr-TR" sz="2200" dirty="0"/>
              <a:t>4</a:t>
            </a:r>
            <a:r>
              <a:rPr lang="tr-TR" sz="2200" dirty="0" smtClean="0"/>
              <a:t> </a:t>
            </a:r>
            <a:r>
              <a:rPr lang="tr-TR" sz="2200" dirty="0"/>
              <a:t>Dr. Öğretim </a:t>
            </a:r>
            <a:r>
              <a:rPr lang="tr-TR" sz="2200" dirty="0" smtClean="0"/>
              <a:t>Üyesi kadrosu) </a:t>
            </a:r>
          </a:p>
          <a:p>
            <a:pPr marL="0" indent="0">
              <a:buNone/>
            </a:pPr>
            <a:r>
              <a:rPr lang="tr-TR" sz="2200" dirty="0" smtClean="0"/>
              <a:t>Toplam 1 Ar</a:t>
            </a:r>
            <a:r>
              <a:rPr lang="tr-TR" sz="2200" dirty="0"/>
              <a:t>. Gör. Dr.</a:t>
            </a:r>
          </a:p>
          <a:p>
            <a:pPr marL="0" indent="0">
              <a:buNone/>
            </a:pPr>
            <a:r>
              <a:rPr lang="tr-TR" sz="2200" dirty="0" smtClean="0"/>
              <a:t>Toplam </a:t>
            </a:r>
            <a:r>
              <a:rPr lang="tr-TR" sz="2200" dirty="0"/>
              <a:t>2</a:t>
            </a:r>
            <a:r>
              <a:rPr lang="tr-TR" sz="2200" dirty="0" smtClean="0"/>
              <a:t> Ar. Gör. (Son 4 yılda 1 </a:t>
            </a:r>
            <a:r>
              <a:rPr lang="tr-TR" sz="2200" dirty="0"/>
              <a:t>Ar. </a:t>
            </a:r>
            <a:r>
              <a:rPr lang="tr-TR" sz="2200" dirty="0" smtClean="0"/>
              <a:t>Gör kadrosu)</a:t>
            </a:r>
            <a:endParaRPr lang="tr-TR" sz="2200" dirty="0"/>
          </a:p>
          <a:p>
            <a:pPr marL="0" indent="0" algn="ctr">
              <a:buNone/>
            </a:pPr>
            <a:endParaRPr lang="tr-TR" sz="1600" dirty="0" smtClean="0"/>
          </a:p>
          <a:p>
            <a:pPr marL="0" indent="0" algn="ctr">
              <a:buNone/>
            </a:pPr>
            <a:endParaRPr lang="tr-TR" sz="16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300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600" y="1485900"/>
            <a:ext cx="10533185" cy="4633545"/>
          </a:xfrm>
        </p:spPr>
        <p:txBody>
          <a:bodyPr>
            <a:normAutofit/>
          </a:bodyPr>
          <a:lstStyle/>
          <a:p>
            <a:r>
              <a:rPr lang="tr-TR" dirty="0" smtClean="0"/>
              <a:t>AKADEMİK </a:t>
            </a:r>
            <a:r>
              <a:rPr lang="tr-TR" dirty="0"/>
              <a:t>PERSONEL </a:t>
            </a:r>
            <a:endParaRPr lang="tr-TR" dirty="0" smtClean="0"/>
          </a:p>
          <a:p>
            <a:pPr marL="0" indent="0">
              <a:buNone/>
            </a:pPr>
            <a:r>
              <a:rPr lang="tr-TR" sz="2800" u="sng" dirty="0" smtClean="0"/>
              <a:t>Maliye </a:t>
            </a:r>
          </a:p>
          <a:p>
            <a:pPr marL="0" indent="0">
              <a:buNone/>
            </a:pPr>
            <a:r>
              <a:rPr lang="tr-TR" sz="2200" dirty="0" smtClean="0"/>
              <a:t>Toplam 4 Profesör </a:t>
            </a:r>
          </a:p>
          <a:p>
            <a:pPr marL="0" indent="0">
              <a:buNone/>
            </a:pPr>
            <a:r>
              <a:rPr lang="tr-TR" sz="2200" dirty="0" smtClean="0"/>
              <a:t>Toplam 1 Doçent (Son 4 yılda 1 Doçent kadrosu)</a:t>
            </a:r>
          </a:p>
          <a:p>
            <a:pPr marL="0" indent="0">
              <a:buNone/>
            </a:pPr>
            <a:r>
              <a:rPr lang="tr-TR" sz="2200" dirty="0" smtClean="0"/>
              <a:t>Toplam </a:t>
            </a:r>
            <a:r>
              <a:rPr lang="tr-TR" sz="2200" dirty="0"/>
              <a:t>8</a:t>
            </a:r>
            <a:r>
              <a:rPr lang="tr-TR" sz="2200" dirty="0" smtClean="0"/>
              <a:t> Dr. Öğretim Üyesi (Son 3 yılda 1 </a:t>
            </a:r>
            <a:r>
              <a:rPr lang="tr-TR" sz="2200" dirty="0"/>
              <a:t>Dr. Öğretim </a:t>
            </a:r>
            <a:r>
              <a:rPr lang="tr-TR" sz="2200" dirty="0" smtClean="0"/>
              <a:t>Üyesi kadrosu) </a:t>
            </a:r>
          </a:p>
          <a:p>
            <a:pPr marL="0" indent="0">
              <a:buNone/>
            </a:pPr>
            <a:r>
              <a:rPr lang="tr-TR" sz="2200" dirty="0" smtClean="0"/>
              <a:t>Toplam </a:t>
            </a:r>
            <a:r>
              <a:rPr lang="tr-TR" sz="2200" dirty="0"/>
              <a:t>1</a:t>
            </a:r>
            <a:r>
              <a:rPr lang="tr-TR" sz="2200" dirty="0" smtClean="0"/>
              <a:t> Ar. Gör.  (Son 4 yılda 2 Ar. Gör kadrosu)</a:t>
            </a:r>
          </a:p>
          <a:p>
            <a:pPr marL="0" indent="0" algn="ctr">
              <a:buNone/>
            </a:pPr>
            <a:r>
              <a:rPr lang="tr-TR" sz="2200" dirty="0" smtClean="0"/>
              <a:t> </a:t>
            </a:r>
            <a:endParaRPr lang="tr-TR" sz="2200" dirty="0"/>
          </a:p>
          <a:p>
            <a:pPr marL="0" indent="0" algn="ctr">
              <a:buNone/>
            </a:pPr>
            <a:endParaRPr lang="tr-TR" sz="1600" dirty="0" smtClean="0"/>
          </a:p>
          <a:p>
            <a:pPr marL="0" indent="0" algn="ctr">
              <a:buNone/>
            </a:pPr>
            <a:endParaRPr lang="tr-TR" sz="16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7686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9908" y="1485900"/>
            <a:ext cx="10884877" cy="4633545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AKADEMİK </a:t>
            </a:r>
            <a:r>
              <a:rPr lang="tr-TR" dirty="0"/>
              <a:t>PERSONEL </a:t>
            </a:r>
            <a:r>
              <a:rPr lang="tr-TR" dirty="0" smtClean="0"/>
              <a:t>2023 SONU</a:t>
            </a:r>
            <a:endParaRPr lang="tr-TR" dirty="0"/>
          </a:p>
          <a:p>
            <a:pPr marL="0" indent="0">
              <a:buNone/>
            </a:pPr>
            <a:r>
              <a:rPr lang="tr-TR" sz="2200" dirty="0" smtClean="0"/>
              <a:t>42 Profesör (Son 4 yılda 13 Profesör)</a:t>
            </a:r>
          </a:p>
          <a:p>
            <a:pPr marL="0" indent="0">
              <a:buNone/>
            </a:pPr>
            <a:endParaRPr lang="tr-TR" sz="2200" dirty="0" smtClean="0"/>
          </a:p>
          <a:p>
            <a:pPr marL="0" indent="0">
              <a:buNone/>
            </a:pPr>
            <a:r>
              <a:rPr lang="tr-TR" sz="2200" dirty="0" smtClean="0"/>
              <a:t>20 </a:t>
            </a:r>
            <a:r>
              <a:rPr lang="tr-TR" sz="2200" dirty="0"/>
              <a:t>Doçent </a:t>
            </a:r>
            <a:r>
              <a:rPr lang="tr-TR" sz="2200" dirty="0" smtClean="0"/>
              <a:t>(Son 4 yılda 18 </a:t>
            </a:r>
            <a:r>
              <a:rPr lang="tr-TR" sz="2200" dirty="0"/>
              <a:t>Doçent) </a:t>
            </a:r>
            <a:r>
              <a:rPr lang="tr-TR" sz="2200" dirty="0" smtClean="0"/>
              <a:t> </a:t>
            </a:r>
            <a:endParaRPr lang="tr-TR" sz="2200" dirty="0"/>
          </a:p>
          <a:p>
            <a:pPr marL="0" indent="0">
              <a:buNone/>
            </a:pPr>
            <a:endParaRPr lang="tr-TR" sz="2200" dirty="0" smtClean="0"/>
          </a:p>
          <a:p>
            <a:pPr marL="0" indent="0">
              <a:buNone/>
            </a:pPr>
            <a:r>
              <a:rPr lang="tr-TR" sz="2200" dirty="0" smtClean="0"/>
              <a:t>29 </a:t>
            </a:r>
            <a:r>
              <a:rPr lang="tr-TR" sz="2200" dirty="0"/>
              <a:t>Dr. Öğretim Üyesi </a:t>
            </a:r>
            <a:r>
              <a:rPr lang="tr-TR" sz="2200" dirty="0" smtClean="0"/>
              <a:t>(Son 4 yılda 15 </a:t>
            </a:r>
            <a:r>
              <a:rPr lang="tr-TR" sz="2200" dirty="0"/>
              <a:t>Dr. Öğretim Üyesi</a:t>
            </a:r>
            <a:r>
              <a:rPr lang="tr-TR" sz="2200" dirty="0" smtClean="0"/>
              <a:t>) </a:t>
            </a:r>
            <a:endParaRPr lang="tr-TR" sz="2200" dirty="0"/>
          </a:p>
          <a:p>
            <a:pPr marL="0" indent="0">
              <a:buNone/>
            </a:pPr>
            <a:r>
              <a:rPr lang="tr-TR" sz="2200" dirty="0" smtClean="0"/>
              <a:t>   </a:t>
            </a:r>
          </a:p>
          <a:p>
            <a:pPr marL="0" indent="0">
              <a:buNone/>
            </a:pPr>
            <a:r>
              <a:rPr lang="tr-TR" sz="2200" dirty="0"/>
              <a:t>6</a:t>
            </a:r>
            <a:r>
              <a:rPr lang="tr-TR" sz="2200" dirty="0" smtClean="0"/>
              <a:t> Ar. Gör. Dr. </a:t>
            </a:r>
          </a:p>
          <a:p>
            <a:pPr marL="0" indent="0">
              <a:buNone/>
            </a:pPr>
            <a:r>
              <a:rPr lang="tr-TR" sz="2200" dirty="0" smtClean="0"/>
              <a:t> </a:t>
            </a:r>
          </a:p>
          <a:p>
            <a:pPr marL="0" indent="0">
              <a:buNone/>
            </a:pPr>
            <a:r>
              <a:rPr lang="tr-TR" sz="2200" dirty="0"/>
              <a:t>9</a:t>
            </a:r>
            <a:r>
              <a:rPr lang="tr-TR" sz="2200" dirty="0" smtClean="0"/>
              <a:t> </a:t>
            </a:r>
            <a:r>
              <a:rPr lang="tr-TR" sz="2200" dirty="0"/>
              <a:t>Ar. Gör.  </a:t>
            </a:r>
            <a:r>
              <a:rPr lang="tr-TR" sz="2200" dirty="0" smtClean="0"/>
              <a:t>(Son 4 yılda </a:t>
            </a:r>
            <a:r>
              <a:rPr lang="tr-TR" sz="2200" dirty="0"/>
              <a:t>4</a:t>
            </a:r>
            <a:r>
              <a:rPr lang="tr-TR" sz="2200" dirty="0" smtClean="0"/>
              <a:t> </a:t>
            </a:r>
            <a:r>
              <a:rPr lang="tr-TR" sz="2200" dirty="0"/>
              <a:t>Ar. Gör</a:t>
            </a:r>
            <a:r>
              <a:rPr lang="tr-TR" sz="2200" dirty="0" smtClean="0"/>
              <a:t>) 		+ 7 Ar. Gör. İlanı	 </a:t>
            </a:r>
          </a:p>
          <a:p>
            <a:pPr marL="0" indent="0">
              <a:buNone/>
            </a:pPr>
            <a:r>
              <a:rPr lang="tr-TR" sz="2400" dirty="0" smtClean="0"/>
              <a:t> 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 algn="ctr">
              <a:buNone/>
            </a:pPr>
            <a:endParaRPr lang="tr-TR" sz="1600" dirty="0" smtClean="0"/>
          </a:p>
          <a:p>
            <a:pPr marL="0" indent="0" algn="ctr">
              <a:buNone/>
            </a:pPr>
            <a:endParaRPr lang="tr-TR" sz="16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918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EĞİTİM-ÖĞRETİM FAALİYETLERİ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1599" y="1670538"/>
            <a:ext cx="10304585" cy="4196862"/>
          </a:xfrm>
        </p:spPr>
        <p:txBody>
          <a:bodyPr/>
          <a:lstStyle/>
          <a:p>
            <a:r>
              <a:rPr lang="tr-TR" b="1" dirty="0"/>
              <a:t>TOPLAM DERS SAYISI → 179 Bahar dönemi - 182 Güz dönemi → 361 ders</a:t>
            </a:r>
          </a:p>
          <a:p>
            <a:pPr lvl="1"/>
            <a:r>
              <a:rPr lang="tr-TR" i="0" dirty="0"/>
              <a:t>Çalışma Ekonomisi ve Endüstri İlişkileri → 32 Bahar dönemi - 37 Güz dönemi</a:t>
            </a:r>
          </a:p>
          <a:p>
            <a:pPr lvl="1"/>
            <a:r>
              <a:rPr lang="tr-TR" i="0" dirty="0" smtClean="0"/>
              <a:t>Ekonometri 			         → </a:t>
            </a:r>
            <a:r>
              <a:rPr lang="tr-TR" i="0" dirty="0"/>
              <a:t>33 Bahar dönemi - </a:t>
            </a:r>
            <a:r>
              <a:rPr lang="tr-TR" i="0" dirty="0" smtClean="0"/>
              <a:t>33 </a:t>
            </a:r>
            <a:r>
              <a:rPr lang="tr-TR" i="0" dirty="0"/>
              <a:t>Güz dönemi </a:t>
            </a:r>
          </a:p>
          <a:p>
            <a:pPr lvl="1"/>
            <a:r>
              <a:rPr lang="tr-TR" i="0" dirty="0"/>
              <a:t>İngilizce İktisat </a:t>
            </a:r>
            <a:r>
              <a:rPr lang="tr-TR" i="0" dirty="0" smtClean="0"/>
              <a:t>                                         → </a:t>
            </a:r>
            <a:r>
              <a:rPr lang="tr-TR" i="0" dirty="0"/>
              <a:t>36 Bahar dönemi - 38 Güz </a:t>
            </a:r>
            <a:r>
              <a:rPr lang="tr-TR" i="0" dirty="0" smtClean="0"/>
              <a:t>dönemi</a:t>
            </a:r>
          </a:p>
          <a:p>
            <a:pPr lvl="1"/>
            <a:r>
              <a:rPr lang="tr-TR" i="0" dirty="0"/>
              <a:t>Türkçe İktisat 			</a:t>
            </a:r>
            <a:r>
              <a:rPr lang="tr-TR" i="0" dirty="0" smtClean="0"/>
              <a:t>         → </a:t>
            </a:r>
            <a:r>
              <a:rPr lang="tr-TR" i="0" dirty="0"/>
              <a:t>40 Bahar dönemi - 38 Güz dönemi</a:t>
            </a:r>
          </a:p>
          <a:p>
            <a:pPr lvl="1"/>
            <a:r>
              <a:rPr lang="tr-TR" i="0" dirty="0"/>
              <a:t>Maliye 			</a:t>
            </a:r>
            <a:r>
              <a:rPr lang="tr-TR" i="0" dirty="0" smtClean="0"/>
              <a:t>                        → </a:t>
            </a:r>
            <a:r>
              <a:rPr lang="tr-TR" i="0" dirty="0"/>
              <a:t>38 Bahar dönemi - 36 Güz dönemi </a:t>
            </a:r>
          </a:p>
          <a:p>
            <a:pPr lvl="1"/>
            <a:endParaRPr lang="tr-TR" i="0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597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{18E8A15D-AA9E-BD49-BEC3-057029B5DDF7}tf10001072</Template>
  <TotalTime>1010</TotalTime>
  <Words>902</Words>
  <Application>Microsoft Office PowerPoint</Application>
  <PresentationFormat>Geniş ekran</PresentationFormat>
  <Paragraphs>213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9" baseType="lpstr">
      <vt:lpstr>-apple-system</vt:lpstr>
      <vt:lpstr>Arial</vt:lpstr>
      <vt:lpstr>Calibri</vt:lpstr>
      <vt:lpstr>Franklin Gothic Book</vt:lpstr>
      <vt:lpstr>Open Sans</vt:lpstr>
      <vt:lpstr>Kırpma</vt:lpstr>
      <vt:lpstr>     2023-2024 AKADEMİK YILI İKTİSAT FAKÜLTESİ  AKADEMİK GENEL KURUL</vt:lpstr>
      <vt:lpstr>EĞİTİM-ÖĞRETİM FAALİYETLERİ</vt:lpstr>
      <vt:lpstr>EĞİTİM-ÖĞRETİM FAALİYETLERİ</vt:lpstr>
      <vt:lpstr>EĞİTİM-ÖĞRETİM FAALİYETLERİ</vt:lpstr>
      <vt:lpstr>EĞİTİM-ÖĞRETİM FAALİYETLERİ</vt:lpstr>
      <vt:lpstr>EĞİTİM-ÖĞRETİM FAALİYETLERİ</vt:lpstr>
      <vt:lpstr>EĞİTİM-ÖĞRETİM FAALİYETLERİ</vt:lpstr>
      <vt:lpstr>EĞİTİM-ÖĞRETİM FAALİYETLERİ</vt:lpstr>
      <vt:lpstr>EĞİTİM-ÖĞRETİM FAALİYETLERİ</vt:lpstr>
      <vt:lpstr>ÇALIŞMA EKONOMİSİ VE ENDÜSTRİ İLİŞKİLERİ</vt:lpstr>
      <vt:lpstr>EKONOMETRİ BÖLÜMÜ</vt:lpstr>
      <vt:lpstr>İNGİLİZCE İKTİSAT</vt:lpstr>
      <vt:lpstr>TÜRKÇE İKTİSAT</vt:lpstr>
      <vt:lpstr>MALİYE BÖLÜMÜ</vt:lpstr>
      <vt:lpstr>ÖĞRENCİLERİMİZİN BAŞARILARI</vt:lpstr>
      <vt:lpstr>ÖĞRENCİ KULÜPLERİMİZ TARAFINDAN DÜZENLENEN BAZI ETKİNLİKLER  Kariyer Günleri, BDDK Ziyareti, Yeni Öğrencilere Yönelik Tanışma Etkinlikleri</vt:lpstr>
      <vt:lpstr>ÖĞRENCİLERİMİZ İÇİN DÜZENLENEN ETKİNLİKLER</vt:lpstr>
      <vt:lpstr>CUMHURİYETİMİZİN  100. YILI ETKİNLİKLERİ</vt:lpstr>
      <vt:lpstr>FAKÜLTE TARAFINDAN  DÜZENLENEN ETKİNLİKLER</vt:lpstr>
      <vt:lpstr>ÖĞRETİM ÜYELERİMİZİN FAKÜLTE VE ÜNİVERSİTEMİZE KATKILARDAN ÖRNEKLER</vt:lpstr>
      <vt:lpstr>ÖĞRETİM ÜYELERİMİZİN FAKÜLTE VE ÜNİVERSİTEMİZE KATKILARDAN ÖRNEKLER</vt:lpstr>
      <vt:lpstr>ÖĞRETİM ÜYELERİMİZİN FAKÜLTE VE ÜNİVERSİTEMİZE KATKILARDAN ÖRNEKLER</vt:lpstr>
      <vt:lpstr>ÖĞRETİM ÜYELERİMİZİN FAKÜLTE VE ÜNİVERSİTEMİZE KATKILARDAN ÖRNEKLER</vt:lpstr>
      <vt:lpstr>MARMARA TEKNOPARK’A KATKILAR</vt:lpstr>
      <vt:lpstr>ÖĞRETİM ÜYELERİMİZİN FAKÜLTE VE ÜNİVERSİTEMİZE PROJE KATKILARI</vt:lpstr>
      <vt:lpstr>58K PROJELERİ</vt:lpstr>
      <vt:lpstr>ÖĞRETİM ÜYELERİMİZİN PERFORMANSI 2022</vt:lpstr>
      <vt:lpstr>ÖĞRETİM ÜYELERİMİZİN PERFORMANSI 2023</vt:lpstr>
      <vt:lpstr>ÖĞRETİM ÜYELERİMİZİN PERFORMANSI 2022 </vt:lpstr>
      <vt:lpstr>ÖĞRETİM ÜYELERİMİZİN PERFORMANSI 2023  </vt:lpstr>
      <vt:lpstr>ÖDÜLLER</vt:lpstr>
      <vt:lpstr>RECEP TAYYİP ERDOĞAN KÜLLİYESİNDEKİ BİNALARIMIZ</vt:lpstr>
      <vt:lpstr>FAKÜLTEMİZİN GELECEĞİ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AKADEMİK KURUL 2022-2023</dc:title>
  <dc:creator>DEKANLIK</dc:creator>
  <cp:lastModifiedBy>DEKAN</cp:lastModifiedBy>
  <cp:revision>77</cp:revision>
  <dcterms:created xsi:type="dcterms:W3CDTF">2022-12-07T14:16:36Z</dcterms:created>
  <dcterms:modified xsi:type="dcterms:W3CDTF">2023-12-25T10:36:41Z</dcterms:modified>
</cp:coreProperties>
</file>